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5074920" y="914400"/>
            <a:ext cx="2011680" cy="2011680"/>
          </a:xfrm>
          <a:prstGeom prst="ellipse">
            <a:avLst/>
          </a:prstGeom>
          <a:solidFill>
            <a:srgbClr val="FFFFFF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74920" y="1024128"/>
            <a:ext cx="2011680" cy="1920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6200"/>
            </a:pPr>
            <a:r>
              <a:rPr sz="2000">
                <a:latin typeface="Aptos"/>
              </a:rPr>
              <a:t>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63240"/>
            <a:ext cx="103327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Ο Διγενής και το Νερό της Κύπρου</a:t>
            </a:r>
          </a:p>
          <a:p>
            <a:pPr algn="ctr">
              <a:defRPr sz="2400">
                <a:solidFill>
                  <a:srgbClr val="2D7EB2"/>
                </a:solidFill>
              </a:defRPr>
            </a:pPr>
            <a:r>
              <a:rPr sz="2000">
                <a:latin typeface="Aptos"/>
              </a:rPr>
              <a:t>Από τον Θρύλο στο Σήμερα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4035" y="4892040"/>
            <a:ext cx="487345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232D32"/>
                </a:solidFill>
              </a:defRPr>
            </a:pPr>
            <a:r>
              <a:rPr sz="2000" dirty="0">
                <a:latin typeface="Aptos"/>
              </a:rPr>
              <a:t>TIDES – </a:t>
            </a:r>
            <a:r>
              <a:rPr sz="2000" dirty="0" err="1">
                <a:latin typeface="Aptos"/>
              </a:rPr>
              <a:t>Εργ</a:t>
            </a:r>
            <a:r>
              <a:rPr sz="2000" dirty="0">
                <a:latin typeface="Aptos"/>
              </a:rPr>
              <a:t>αστήριο Ψηφιακής Αφήγησης</a:t>
            </a:r>
            <a:r>
              <a:rPr lang="en-US" sz="2000" dirty="0">
                <a:latin typeface="Aptos"/>
              </a:rPr>
              <a:t> 1</a:t>
            </a:r>
            <a:endParaRPr sz="2000" dirty="0"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Γνωρίζουμε τον Διγενή Ακρίτα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Ένας θρυλικός ήρωας της κυπριακής παράδοσης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1371600"/>
            <a:ext cx="1920240" cy="192024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95360" y="1481328"/>
            <a:ext cx="1920240" cy="1828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6000"/>
            </a:pPr>
            <a:r>
              <a:rPr sz="2000">
                <a:latin typeface="Aptos"/>
              </a:rPr>
              <a:t>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68580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Ο Διγενής Ακρίτας είναι ένας θρυλικός ήρωας που συνδέεται με την Κύπρο και την ευρύτερη βυζαντινή παράδοση.</a:t>
            </a:r>
          </a:p>
          <a:p>
            <a:pPr>
              <a:spcAft>
                <a:spcPts val="1200"/>
              </a:spcAft>
              <a:defRPr sz="22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Στις κυπριακές παραδόσεις είναι γνωστός για την εξαιρετική του δύναμη.</a:t>
            </a:r>
          </a:p>
          <a:p>
            <a:pPr>
              <a:spcAft>
                <a:spcPts val="1200"/>
              </a:spcAft>
              <a:defRPr sz="22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Διαφορετικές τοπικές παραδόσεις διηγούνται διαφορετικές ιστορίες για τον Διγενή.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21208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303520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Τι γνωρίζετε ήδη για τον Διγενή;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Ο Θρύλος του Διγενή και της Ρήγαινας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Σύμφωνα με μια τοπική παράδοση από την περιοχή της Πάφου</a:t>
            </a:r>
          </a:p>
        </p:txBody>
      </p:sp>
      <p:sp>
        <p:nvSpPr>
          <p:cNvPr id="5" name="Oval 4"/>
          <p:cNvSpPr/>
          <p:nvPr/>
        </p:nvSpPr>
        <p:spPr>
          <a:xfrm>
            <a:off x="8549640" y="1234440"/>
            <a:ext cx="2011680" cy="2011680"/>
          </a:xfrm>
          <a:prstGeom prst="ellipse">
            <a:avLst/>
          </a:prstGeom>
          <a:solidFill>
            <a:srgbClr val="FFFFFF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49640" y="1344168"/>
            <a:ext cx="2011680" cy="1920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5800"/>
            </a:pPr>
            <a:r>
              <a:rPr sz="2000">
                <a:latin typeface="Aptos"/>
              </a:rPr>
              <a:t>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73152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Η Ρήγαινα ζήτησε από τον Διγενή να φέρει νερό από ένα μακρινό μέρος.</a:t>
            </a:r>
          </a:p>
          <a:p>
            <a:pPr>
              <a:spcAft>
                <a:spcPts val="1200"/>
              </a:spcAft>
              <a:defRPr sz="20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Η αποστολή ήταν δύσκολη και απαιτούσε μεγάλη δύναμη.</a:t>
            </a:r>
          </a:p>
          <a:p>
            <a:pPr>
              <a:spcAft>
                <a:spcPts val="1200"/>
              </a:spcAft>
              <a:defRPr sz="20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Σύμφωνα με την παράδοση, ο Διγενής κατάφερε να μεταφέρει το νερό μέσα από πήλινους αγωγούς.</a:t>
            </a:r>
          </a:p>
          <a:p>
            <a:pPr>
              <a:spcAft>
                <a:spcPts val="1200"/>
              </a:spcAft>
              <a:defRPr sz="20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Ίχνη ενός τέτοιου αγωγού συνδέονται με την περιοχή της Χλώρακας.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21208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303520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Γιατί πιστεύετε ότι το νερό ήταν τόσο σημαντικό για τους ανθρώπους στο παρελθόν;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Φανταστείτε την Κύπρο Παλιά…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Ας ταξιδέψουμε πίσω στον χρόνο.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1234440"/>
            <a:ext cx="1828800" cy="182880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95360" y="1344168"/>
            <a:ext cx="1828800" cy="1737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5800"/>
            </a:pPr>
            <a:r>
              <a:rPr sz="2000">
                <a:latin typeface="Aptos"/>
              </a:rPr>
              <a:t>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68580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Πώς μπορεί να ήταν το τοπίο;</a:t>
            </a:r>
          </a:p>
          <a:p>
            <a:pPr>
              <a:spcAft>
                <a:spcPts val="1200"/>
              </a:spcAft>
              <a:defRPr sz="22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Από πού έπαιρναν νερό οι άνθρωποι;</a:t>
            </a:r>
          </a:p>
          <a:p>
            <a:pPr>
              <a:spcAft>
                <a:spcPts val="1200"/>
              </a:spcAft>
              <a:defRPr sz="22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Πώς ήταν τα ποτάμια, οι πηγές και οι παραλίες;</a:t>
            </a:r>
          </a:p>
          <a:p>
            <a:pPr>
              <a:spcAft>
                <a:spcPts val="1200"/>
              </a:spcAft>
              <a:defRPr sz="22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Τι ήταν διαφορετικό από τη ζωή μας σήμερα;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21208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303520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Τι φαντάζεστε όταν ακούτε «η Κύπρος παλιά»;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Τότε και Σήμερα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Τι έχει αλλάξει;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212080" cy="3200400"/>
          </a:xfrm>
          <a:prstGeom prst="roundRect">
            <a:avLst/>
          </a:prstGeom>
          <a:solidFill>
            <a:srgbClr val="F4EBD6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645920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🏺  THEN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417320"/>
            <a:ext cx="5212080" cy="3200400"/>
          </a:xfrm>
          <a:prstGeom prst="roundRect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60" y="1645920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🏙️  TODAY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31720"/>
            <a:ext cx="45720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Φυσικά τοπία</a:t>
            </a:r>
          </a:p>
          <a:p>
            <a:pPr>
              <a:spcAft>
                <a:spcPts val="1200"/>
              </a:spcAft>
              <a:defRPr sz="19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Λιγότερα κτίρια και δρόμοι</a:t>
            </a:r>
          </a:p>
          <a:p>
            <a:pPr>
              <a:spcAft>
                <a:spcPts val="1200"/>
              </a:spcAft>
              <a:defRPr sz="19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Οι πηγές νερού ήταν απαραίτητες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331720"/>
            <a:ext cx="45720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Πόλεις και τουρισμός</a:t>
            </a:r>
          </a:p>
          <a:p>
            <a:pPr>
              <a:spcAft>
                <a:spcPts val="1200"/>
              </a:spcAft>
              <a:defRPr sz="19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Περισσότεροι άνθρωποι και υποδομές</a:t>
            </a:r>
          </a:p>
          <a:p>
            <a:pPr>
              <a:spcAft>
                <a:spcPts val="1200"/>
              </a:spcAft>
              <a:defRPr sz="19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Νέες πιέσεις στο νερό και στη θάλασσα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07492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5166359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Ποιες αλλαγές είναι θετικές; Ποιες μπορεί να δημιουργούν περιβαλλοντικά προβλήματα;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Ποια Προβλήματα Έχουμε Σήμερα;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Υδάτινοι πόροι και βιωσιμότητα της θάλασσας</a:t>
            </a:r>
          </a:p>
        </p:txBody>
      </p:sp>
      <p:sp>
        <p:nvSpPr>
          <p:cNvPr id="5" name="Oval 4"/>
          <p:cNvSpPr/>
          <p:nvPr/>
        </p:nvSpPr>
        <p:spPr>
          <a:xfrm>
            <a:off x="685800" y="1417320"/>
            <a:ext cx="1143000" cy="1143000"/>
          </a:xfrm>
          <a:prstGeom prst="ellipse">
            <a:avLst/>
          </a:prstGeom>
          <a:solidFill>
            <a:srgbClr val="FFFFFF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527048"/>
            <a:ext cx="1143000" cy="10515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4000"/>
            </a:pPr>
            <a:r>
              <a:rPr sz="2000">
                <a:latin typeface="Aptos"/>
              </a:rPr>
              <a:t>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80" y="1600200"/>
            <a:ext cx="3931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Σπατάλη νερού</a:t>
            </a:r>
          </a:p>
        </p:txBody>
      </p:sp>
      <p:sp>
        <p:nvSpPr>
          <p:cNvPr id="8" name="Oval 7"/>
          <p:cNvSpPr/>
          <p:nvPr/>
        </p:nvSpPr>
        <p:spPr>
          <a:xfrm>
            <a:off x="6309360" y="1417320"/>
            <a:ext cx="1143000" cy="1143000"/>
          </a:xfrm>
          <a:prstGeom prst="ellipse">
            <a:avLst/>
          </a:prstGeom>
          <a:solidFill>
            <a:srgbClr val="FFFFFF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09360" y="1527048"/>
            <a:ext cx="1143000" cy="10515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4000"/>
            </a:pPr>
            <a:r>
              <a:rPr sz="2000">
                <a:latin typeface="Aptos"/>
              </a:rPr>
              <a:t>☀️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240" y="1600200"/>
            <a:ext cx="3931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Ξηρασία</a:t>
            </a:r>
          </a:p>
        </p:txBody>
      </p:sp>
      <p:sp>
        <p:nvSpPr>
          <p:cNvPr id="11" name="Oval 10"/>
          <p:cNvSpPr/>
          <p:nvPr/>
        </p:nvSpPr>
        <p:spPr>
          <a:xfrm>
            <a:off x="685800" y="3017520"/>
            <a:ext cx="1143000" cy="1143000"/>
          </a:xfrm>
          <a:prstGeom prst="ellipse">
            <a:avLst/>
          </a:prstGeom>
          <a:solidFill>
            <a:srgbClr val="FFFFFF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3127248"/>
            <a:ext cx="1143000" cy="10515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4000"/>
            </a:pPr>
            <a:r>
              <a:rPr sz="2000">
                <a:latin typeface="Aptos"/>
              </a:rPr>
              <a:t>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3200400"/>
            <a:ext cx="3931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Ρύπανση από πλαστικά</a:t>
            </a:r>
          </a:p>
        </p:txBody>
      </p:sp>
      <p:sp>
        <p:nvSpPr>
          <p:cNvPr id="14" name="Oval 13"/>
          <p:cNvSpPr/>
          <p:nvPr/>
        </p:nvSpPr>
        <p:spPr>
          <a:xfrm>
            <a:off x="6309360" y="3017520"/>
            <a:ext cx="1143000" cy="1143000"/>
          </a:xfrm>
          <a:prstGeom prst="ellipse">
            <a:avLst/>
          </a:prstGeom>
          <a:solidFill>
            <a:srgbClr val="FFFFFF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09360" y="3127248"/>
            <a:ext cx="1143000" cy="10515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4000"/>
            </a:pPr>
            <a:r>
              <a:rPr sz="2000">
                <a:latin typeface="Aptos"/>
              </a:rPr>
              <a:t>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35240" y="3200400"/>
            <a:ext cx="3931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Ρύπανση της θάλασσας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5257800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Ποιο από αυτά θέλουμε να γίνει το βασικό περιβαλλοντικό πρόβλημα της ιστορίας μας;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Ο Διγενής Επιστρέφει Σήμερα!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Φανταστείτε ότι επισκέπτεται την Κύπρο το 2026…</a:t>
            </a:r>
          </a:p>
        </p:txBody>
      </p:sp>
      <p:sp>
        <p:nvSpPr>
          <p:cNvPr id="5" name="Oval 4"/>
          <p:cNvSpPr/>
          <p:nvPr/>
        </p:nvSpPr>
        <p:spPr>
          <a:xfrm>
            <a:off x="8549640" y="1188720"/>
            <a:ext cx="1920240" cy="192024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49640" y="1298448"/>
            <a:ext cx="1920240" cy="1828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6000"/>
            </a:pPr>
            <a:r>
              <a:rPr sz="2000">
                <a:latin typeface="Aptos"/>
              </a:rPr>
              <a:t>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68580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Τι βλέπει;</a:t>
            </a:r>
          </a:p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Τι έχει αλλάξει;</a:t>
            </a:r>
          </a:p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Πώς νιώθει;</a:t>
            </a:r>
          </a:p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Τι σκέφτεται για το νερό ή τη θάλασσα;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21208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303520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Τι θα εξέπληττε περισσότερο τον Διγενή;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Τι θα Έλεγε ο Διγενής;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Ας δώσουμε φωνή στον ήρωα.</a:t>
            </a:r>
          </a:p>
        </p:txBody>
      </p:sp>
      <p:sp>
        <p:nvSpPr>
          <p:cNvPr id="5" name="Oval 4"/>
          <p:cNvSpPr/>
          <p:nvPr/>
        </p:nvSpPr>
        <p:spPr>
          <a:xfrm>
            <a:off x="8641080" y="1325880"/>
            <a:ext cx="1828800" cy="1828800"/>
          </a:xfrm>
          <a:prstGeom prst="ellipse">
            <a:avLst/>
          </a:prstGeom>
          <a:solidFill>
            <a:srgbClr val="FFFFFF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41080" y="1435607"/>
            <a:ext cx="1828800" cy="1737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5500"/>
            </a:pPr>
            <a:r>
              <a:rPr sz="2000">
                <a:latin typeface="Aptos"/>
              </a:rPr>
              <a:t>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68580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Συμπληρώστε την πρόταση:</a:t>
            </a:r>
          </a:p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endParaRPr sz="2000">
              <a:latin typeface="Aptos"/>
            </a:endParaRPr>
          </a:p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«Το νερό / η θάλασσα είναι σημαντικό/ή γιατί…»</a:t>
            </a:r>
          </a:p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endParaRPr sz="2000">
              <a:latin typeface="Aptos"/>
            </a:endParaRPr>
          </a:p>
          <a:p>
            <a:pPr>
              <a:spcAft>
                <a:spcPts val="1200"/>
              </a:spcAft>
              <a:defRPr sz="24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«Οι άνθρωποι πρέπει να…»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257800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Δημιουργήστε μία δυνατή φράση για τον Διγενή.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Τι Μπορούμε ΕΜΕΙΣ να Κάνουμε;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Μικρές πράξεις μπορούν να προστατεύσουν το νερό και τη θάλασσά μας.</a:t>
            </a:r>
          </a:p>
        </p:txBody>
      </p:sp>
      <p:sp>
        <p:nvSpPr>
          <p:cNvPr id="5" name="Oval 4"/>
          <p:cNvSpPr/>
          <p:nvPr/>
        </p:nvSpPr>
        <p:spPr>
          <a:xfrm>
            <a:off x="640080" y="1463040"/>
            <a:ext cx="1051560" cy="105156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572768"/>
            <a:ext cx="1051560" cy="96011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600"/>
            </a:pPr>
            <a:r>
              <a:rPr sz="2000">
                <a:latin typeface="Aptos"/>
              </a:rPr>
              <a:t>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600200"/>
            <a:ext cx="2423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Εξοικονομούμε νερό</a:t>
            </a:r>
          </a:p>
        </p:txBody>
      </p:sp>
      <p:sp>
        <p:nvSpPr>
          <p:cNvPr id="8" name="Oval 7"/>
          <p:cNvSpPr/>
          <p:nvPr/>
        </p:nvSpPr>
        <p:spPr>
          <a:xfrm>
            <a:off x="4480560" y="1463040"/>
            <a:ext cx="1051560" cy="105156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480560" y="1572768"/>
            <a:ext cx="1051560" cy="96011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600"/>
            </a:pPr>
            <a:r>
              <a:rPr sz="2000">
                <a:latin typeface="Aptos"/>
              </a:rPr>
              <a:t>🗑️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0" y="1600200"/>
            <a:ext cx="2423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Δεν πετάμε σκουπίδια</a:t>
            </a:r>
          </a:p>
        </p:txBody>
      </p:sp>
      <p:sp>
        <p:nvSpPr>
          <p:cNvPr id="11" name="Oval 10"/>
          <p:cNvSpPr/>
          <p:nvPr/>
        </p:nvSpPr>
        <p:spPr>
          <a:xfrm>
            <a:off x="8321040" y="1463040"/>
            <a:ext cx="1051560" cy="105156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21040" y="1572768"/>
            <a:ext cx="1051560" cy="96011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600"/>
            </a:pPr>
            <a:r>
              <a:rPr sz="2000">
                <a:latin typeface="Aptos"/>
              </a:rPr>
              <a:t>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3660" y="2624327"/>
            <a:ext cx="2423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2D32"/>
                </a:solidFill>
              </a:defRPr>
            </a:pPr>
            <a:r>
              <a:rPr sz="2000" dirty="0" err="1">
                <a:latin typeface="Aptos"/>
              </a:rPr>
              <a:t>Χρησιμο</a:t>
            </a:r>
            <a:r>
              <a:rPr sz="2000" dirty="0">
                <a:latin typeface="Aptos"/>
              </a:rPr>
              <a:t>ποιούμε λιγότερα πλαστικά μιας χρήσης</a:t>
            </a:r>
          </a:p>
        </p:txBody>
      </p:sp>
      <p:sp>
        <p:nvSpPr>
          <p:cNvPr id="14" name="Oval 13"/>
          <p:cNvSpPr/>
          <p:nvPr/>
        </p:nvSpPr>
        <p:spPr>
          <a:xfrm>
            <a:off x="640080" y="3291840"/>
            <a:ext cx="1051560" cy="105156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3401568"/>
            <a:ext cx="1051560" cy="96011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600"/>
            </a:pPr>
            <a:r>
              <a:rPr sz="2000">
                <a:latin typeface="Aptos"/>
              </a:rPr>
              <a:t>♻️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" y="2830720"/>
            <a:ext cx="2423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2D32"/>
                </a:solidFill>
              </a:defRPr>
            </a:pPr>
            <a:r>
              <a:rPr sz="2000" dirty="0">
                <a:latin typeface="Aptos"/>
              </a:rPr>
              <a:t>Επανα</a:t>
            </a:r>
            <a:r>
              <a:rPr sz="2000" dirty="0" err="1">
                <a:latin typeface="Aptos"/>
              </a:rPr>
              <a:t>χρησιμο</a:t>
            </a:r>
            <a:r>
              <a:rPr sz="2000" dirty="0">
                <a:latin typeface="Aptos"/>
              </a:rPr>
              <a:t>ποιούμε και ανακυκλώνουμε</a:t>
            </a:r>
          </a:p>
        </p:txBody>
      </p:sp>
      <p:sp>
        <p:nvSpPr>
          <p:cNvPr id="17" name="Oval 16"/>
          <p:cNvSpPr/>
          <p:nvPr/>
        </p:nvSpPr>
        <p:spPr>
          <a:xfrm>
            <a:off x="4480560" y="3291840"/>
            <a:ext cx="1051560" cy="105156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480560" y="3401568"/>
            <a:ext cx="1051560" cy="96011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600"/>
            </a:pPr>
            <a:r>
              <a:rPr sz="2000">
                <a:latin typeface="Aptos"/>
              </a:rPr>
              <a:t>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4476640"/>
            <a:ext cx="2423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2D32"/>
                </a:solidFill>
              </a:defRPr>
            </a:pPr>
            <a:r>
              <a:rPr sz="2000" dirty="0" err="1">
                <a:latin typeface="Aptos"/>
              </a:rPr>
              <a:t>Προστ</a:t>
            </a:r>
            <a:r>
              <a:rPr sz="2000" dirty="0">
                <a:latin typeface="Aptos"/>
              </a:rPr>
              <a:t>ατεύουμε τις παραλίες και τη θαλάσσια ζωή</a:t>
            </a:r>
          </a:p>
        </p:txBody>
      </p:sp>
      <p:sp>
        <p:nvSpPr>
          <p:cNvPr id="20" name="Oval 19"/>
          <p:cNvSpPr/>
          <p:nvPr/>
        </p:nvSpPr>
        <p:spPr>
          <a:xfrm>
            <a:off x="8321040" y="3291840"/>
            <a:ext cx="1051560" cy="1051560"/>
          </a:xfrm>
          <a:prstGeom prst="ellipse">
            <a:avLst/>
          </a:prstGeom>
          <a:solidFill>
            <a:srgbClr val="E8F5FA"/>
          </a:solidFill>
          <a:ln>
            <a:solidFill>
              <a:srgbClr val="2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21040" y="3401568"/>
            <a:ext cx="1051560" cy="96011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600"/>
            </a:pPr>
            <a:r>
              <a:rPr sz="2000">
                <a:latin typeface="Aptos"/>
              </a:rPr>
              <a:t>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61020" y="4466624"/>
            <a:ext cx="2423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2D32"/>
                </a:solidFill>
              </a:defRPr>
            </a:pPr>
            <a:r>
              <a:rPr sz="2000" dirty="0" err="1">
                <a:latin typeface="Aptos"/>
              </a:rPr>
              <a:t>Μοιρ</a:t>
            </a:r>
            <a:r>
              <a:rPr sz="2000" dirty="0">
                <a:latin typeface="Aptos"/>
              </a:rPr>
              <a:t>αζόμαστε όσα μάθαμε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525780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5349240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Επιλέξτε ΤΡΕΙΣ δράσεις που μπορούμε να υποσχεθούμε ότι θα κάνουμε ως τάξη.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Ας Δημιουργήσουμε την Ψηφιακή μας Ιστορία!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Η ιστορία μας θα συνδέσει τον θρύλο με το σημερινό περιβαλλοντικό πρόβλημα.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1. Ο Θρύλος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0" y="13258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2. Η Κύπρος Τότε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2402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3. Η Κύπρος Σήμερα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22402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4. Το Πρόβλημα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46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5. Ο Διγενής Αντιδρά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31546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6. Το Μήνυμα του Διγενή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0690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7. Οι Δικές μας Δράσεις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4069080"/>
            <a:ext cx="51206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83D59"/>
                </a:solidFill>
              </a:defRPr>
            </a:pPr>
            <a:r>
              <a:rPr sz="2000">
                <a:latin typeface="Aptos"/>
              </a:rPr>
              <a:t>8. Το Μέλλον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349240"/>
            <a:ext cx="10698480" cy="868680"/>
          </a:xfrm>
          <a:prstGeom prst="roundRect">
            <a:avLst/>
          </a:prstGeom>
          <a:solidFill>
            <a:srgbClr val="F4EBD6"/>
          </a:solidFill>
          <a:ln>
            <a:solidFill>
              <a:srgbClr val="D6A1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5440679"/>
            <a:ext cx="10332719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232D32"/>
                </a:solidFill>
              </a:defRPr>
            </a:pPr>
            <a:r>
              <a:rPr sz="2000">
                <a:latin typeface="Aptos"/>
              </a:rPr>
              <a:t>💬 Πώς θέλουμε να είναι η Κύπρος στο μέλλον;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520</Words>
  <Application>Microsoft Office PowerPoint</Application>
  <PresentationFormat>Widescreen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Μαρία Ελευθερίου</cp:lastModifiedBy>
  <cp:revision>2</cp:revision>
  <dcterms:created xsi:type="dcterms:W3CDTF">2013-01-27T09:14:16Z</dcterms:created>
  <dcterms:modified xsi:type="dcterms:W3CDTF">2026-09-26T07:10:38Z</dcterms:modified>
  <cp:category/>
</cp:coreProperties>
</file>